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23"/>
  </p:notesMasterIdLst>
  <p:sldIdLst>
    <p:sldId id="274" r:id="rId2"/>
    <p:sldId id="277" r:id="rId3"/>
    <p:sldId id="259" r:id="rId4"/>
    <p:sldId id="271" r:id="rId5"/>
    <p:sldId id="275" r:id="rId6"/>
    <p:sldId id="276" r:id="rId7"/>
    <p:sldId id="278" r:id="rId8"/>
    <p:sldId id="280" r:id="rId9"/>
    <p:sldId id="279" r:id="rId10"/>
    <p:sldId id="260" r:id="rId11"/>
    <p:sldId id="261" r:id="rId12"/>
    <p:sldId id="262" r:id="rId13"/>
    <p:sldId id="272" r:id="rId14"/>
    <p:sldId id="273" r:id="rId15"/>
    <p:sldId id="263" r:id="rId16"/>
    <p:sldId id="264" r:id="rId17"/>
    <p:sldId id="265" r:id="rId18"/>
    <p:sldId id="267" r:id="rId19"/>
    <p:sldId id="270" r:id="rId20"/>
    <p:sldId id="266" r:id="rId21"/>
    <p:sldId id="283"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32" autoAdjust="0"/>
    <p:restoredTop sz="94660"/>
  </p:normalViewPr>
  <p:slideViewPr>
    <p:cSldViewPr>
      <p:cViewPr varScale="1">
        <p:scale>
          <a:sx n="70" d="100"/>
          <a:sy n="70" d="100"/>
        </p:scale>
        <p:origin x="1728"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C2DE1C1-F710-4400-9BF1-5F103254AECD}" type="datetimeFigureOut">
              <a:rPr lang="en-US" smtClean="0"/>
              <a:t>1/14/2020</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BAD246C-A103-4C05-9365-4B54C793A355}" type="slidenum">
              <a:rPr lang="en-US" smtClean="0"/>
              <a:t>‹#›</a:t>
            </a:fld>
            <a:endParaRPr lang="en-US" dirty="0"/>
          </a:p>
        </p:txBody>
      </p:sp>
    </p:spTree>
    <p:extLst>
      <p:ext uri="{BB962C8B-B14F-4D97-AF65-F5344CB8AC3E}">
        <p14:creationId xmlns:p14="http://schemas.microsoft.com/office/powerpoint/2010/main" val="23619238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BAD246C-A103-4C05-9365-4B54C793A355}" type="slidenum">
              <a:rPr lang="en-US" smtClean="0"/>
              <a:t>6</a:t>
            </a:fld>
            <a:endParaRPr lang="en-US"/>
          </a:p>
        </p:txBody>
      </p:sp>
    </p:spTree>
    <p:extLst>
      <p:ext uri="{BB962C8B-B14F-4D97-AF65-F5344CB8AC3E}">
        <p14:creationId xmlns:p14="http://schemas.microsoft.com/office/powerpoint/2010/main" val="777912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33144D-E01E-4259-BBCD-0BAD3F4702B7}"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33144D-E01E-4259-BBCD-0BAD3F4702B7}"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33144D-E01E-4259-BBCD-0BAD3F4702B7}"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33144D-E01E-4259-BBCD-0BAD3F4702B7}"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B33144D-E01E-4259-BBCD-0BAD3F4702B7}"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33144D-E01E-4259-BBCD-0BAD3F4702B7}" type="slidenum">
              <a:rPr lang="en-US" smtClean="0"/>
              <a:t>‹#›</a:t>
            </a:fld>
            <a:endParaRPr lang="en-US" dirty="0"/>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B33144D-E01E-4259-BBCD-0BAD3F4702B7}"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B33144D-E01E-4259-BBCD-0BAD3F4702B7}"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B33144D-E01E-4259-BBCD-0BAD3F4702B7}"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dirty="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DB33144D-E01E-4259-BBCD-0BAD3F4702B7}"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dirty="0"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C117DA-DEB8-466E-BBBA-B57D744E4770}" type="datetimeFigureOut">
              <a:rPr lang="en-US" smtClean="0"/>
              <a:t>1/14/2020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B33144D-E01E-4259-BBCD-0BAD3F4702B7}"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CDC117DA-DEB8-466E-BBBA-B57D744E4770}" type="datetimeFigureOut">
              <a:rPr lang="en-US" smtClean="0"/>
              <a:t>1/14/2020</a:t>
            </a:fld>
            <a:endParaRPr lang="en-US" dirty="0"/>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DB33144D-E01E-4259-BBCD-0BAD3F4702B7}"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3429000"/>
            <a:ext cx="7391400" cy="76200"/>
          </a:xfrm>
        </p:spPr>
        <p:txBody>
          <a:bodyPr/>
          <a:lstStyle/>
          <a:p>
            <a:pPr algn="ctr"/>
            <a:r>
              <a:rPr lang="en-US" sz="2400" b="1" dirty="0" smtClean="0">
                <a:latin typeface="Times New Roman" pitchFamily="18" charset="0"/>
                <a:cs typeface="Times New Roman" pitchFamily="18" charset="0"/>
              </a:rPr>
              <a:t>Student INDUSTRIAL Training scheme </a:t>
            </a: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a:latin typeface="Times New Roman" pitchFamily="18" charset="0"/>
                <a:cs typeface="Times New Roman" pitchFamily="18" charset="0"/>
              </a:rPr>
              <a:t>CARRIED OUT </a:t>
            </a: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1600" b="1" dirty="0" smtClean="0">
                <a:latin typeface="Times New Roman" pitchFamily="18" charset="0"/>
                <a:cs typeface="Times New Roman" pitchFamily="18" charset="0"/>
              </a:rPr>
              <a:t>AT</a:t>
            </a:r>
            <a:br>
              <a:rPr lang="en-US" sz="1600" b="1" dirty="0" smtClean="0">
                <a:latin typeface="Times New Roman" pitchFamily="18" charset="0"/>
                <a:cs typeface="Times New Roman" pitchFamily="18" charset="0"/>
              </a:rPr>
            </a:br>
            <a:r>
              <a:rPr lang="en-US" sz="1600" dirty="0" smtClean="0">
                <a:latin typeface="Times New Roman" pitchFamily="18" charset="0"/>
                <a:cs typeface="Times New Roman" pitchFamily="18" charset="0"/>
              </a:rPr>
              <a:t/>
            </a:r>
            <a:br>
              <a:rPr lang="en-US" sz="1600"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FOL-HOPE </a:t>
            </a:r>
            <a:r>
              <a:rPr lang="en-US" sz="2400" b="1" dirty="0" err="1" smtClean="0">
                <a:latin typeface="Times New Roman" pitchFamily="18" charset="0"/>
                <a:cs typeface="Times New Roman" pitchFamily="18" charset="0"/>
              </a:rPr>
              <a:t>NIGERiA</a:t>
            </a:r>
            <a:r>
              <a:rPr lang="en-US" sz="2400" b="1" dirty="0" smtClean="0">
                <a:latin typeface="Times New Roman" pitchFamily="18" charset="0"/>
                <a:cs typeface="Times New Roman" pitchFamily="18" charset="0"/>
              </a:rPr>
              <a:t> LIMITED</a:t>
            </a: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b="1" dirty="0" smtClean="0">
                <a:latin typeface="Times New Roman" pitchFamily="18" charset="0"/>
                <a:cs typeface="Times New Roman" pitchFamily="18" charset="0"/>
              </a:rPr>
              <a:t/>
            </a:r>
            <a:br>
              <a:rPr lang="en-US" b="1" dirty="0" smtClean="0">
                <a:latin typeface="Times New Roman" pitchFamily="18" charset="0"/>
                <a:cs typeface="Times New Roman" pitchFamily="18" charset="0"/>
              </a:rPr>
            </a:br>
            <a:r>
              <a:rPr lang="en-US" sz="2400" b="1" dirty="0" smtClean="0">
                <a:latin typeface="Times New Roman" pitchFamily="18" charset="0"/>
                <a:cs typeface="Times New Roman" pitchFamily="18" charset="0"/>
              </a:rPr>
              <a:t>by</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name:</a:t>
            </a:r>
            <a:r>
              <a:rPr lang="en-US" sz="2400"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OJO </a:t>
            </a:r>
            <a:r>
              <a:rPr lang="en-US" sz="2400" b="1" dirty="0" err="1" smtClean="0">
                <a:latin typeface="Times New Roman" pitchFamily="18" charset="0"/>
                <a:cs typeface="Times New Roman" pitchFamily="18" charset="0"/>
              </a:rPr>
              <a:t>TOlUWANIMI</a:t>
            </a:r>
            <a:r>
              <a:rPr lang="en-US" sz="2400" b="1" dirty="0" smtClean="0">
                <a:latin typeface="Times New Roman" pitchFamily="18" charset="0"/>
                <a:cs typeface="Times New Roman" pitchFamily="18" charset="0"/>
              </a:rPr>
              <a:t/>
            </a:r>
            <a:br>
              <a:rPr lang="en-US" sz="2400" b="1" dirty="0" smtClean="0">
                <a:latin typeface="Times New Roman" pitchFamily="18" charset="0"/>
                <a:cs typeface="Times New Roman" pitchFamily="18" charset="0"/>
              </a:rPr>
            </a:br>
            <a:r>
              <a:rPr lang="en-US" sz="2400" b="1" dirty="0">
                <a:latin typeface="Times New Roman" pitchFamily="18" charset="0"/>
                <a:cs typeface="Times New Roman" pitchFamily="18" charset="0"/>
              </a:rPr>
              <a:t/>
            </a:r>
            <a:br>
              <a:rPr lang="en-US" sz="2400" b="1" dirty="0">
                <a:latin typeface="Times New Roman" pitchFamily="18" charset="0"/>
                <a:cs typeface="Times New Roman" pitchFamily="18" charset="0"/>
              </a:rPr>
            </a:br>
            <a:r>
              <a:rPr lang="en-US" sz="2400" b="1" dirty="0" err="1" smtClean="0">
                <a:latin typeface="Times New Roman" pitchFamily="18" charset="0"/>
                <a:cs typeface="Times New Roman" pitchFamily="18" charset="0"/>
              </a:rPr>
              <a:t>MATric</a:t>
            </a:r>
            <a:r>
              <a:rPr lang="en-US" sz="2400" b="1" dirty="0" smtClean="0">
                <a:latin typeface="Times New Roman" pitchFamily="18" charset="0"/>
                <a:cs typeface="Times New Roman" pitchFamily="18" charset="0"/>
              </a:rPr>
              <a:t> no:	 2015/1396</a:t>
            </a:r>
            <a:br>
              <a:rPr lang="en-US" sz="2400" b="1" dirty="0" smtClean="0">
                <a:latin typeface="Times New Roman" pitchFamily="18" charset="0"/>
                <a:cs typeface="Times New Roman" pitchFamily="18" charset="0"/>
              </a:rPr>
            </a:br>
            <a:r>
              <a:rPr lang="en-US" b="1" dirty="0">
                <a:latin typeface="Arial Black" pitchFamily="34" charset="0"/>
              </a:rPr>
              <a:t/>
            </a:r>
            <a:br>
              <a:rPr lang="en-US" b="1" dirty="0">
                <a:latin typeface="Arial Black" pitchFamily="34" charset="0"/>
              </a:rPr>
            </a:br>
            <a:r>
              <a:rPr lang="en-US" sz="1800" dirty="0" smtClean="0">
                <a:latin typeface="Times New Roman" pitchFamily="18" charset="0"/>
                <a:cs typeface="Times New Roman" pitchFamily="18" charset="0"/>
              </a:rPr>
              <a:t>college of environmental resources management.</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Department of aquaculture and fisheries management</a:t>
            </a:r>
            <a:br>
              <a:rPr lang="en-US" sz="1800" dirty="0" smtClean="0">
                <a:latin typeface="Times New Roman" pitchFamily="18" charset="0"/>
                <a:cs typeface="Times New Roman" pitchFamily="18" charset="0"/>
              </a:rPr>
            </a:br>
            <a:r>
              <a:rPr lang="en-US" sz="1800" dirty="0" smtClean="0">
                <a:latin typeface="Times New Roman" pitchFamily="18" charset="0"/>
                <a:cs typeface="Times New Roman" pitchFamily="18" charset="0"/>
              </a:rPr>
              <a:t>federal university of agriculture, </a:t>
            </a:r>
            <a:r>
              <a:rPr lang="en-US" sz="1800" dirty="0" err="1" smtClean="0">
                <a:latin typeface="Times New Roman" pitchFamily="18" charset="0"/>
                <a:cs typeface="Times New Roman" pitchFamily="18" charset="0"/>
              </a:rPr>
              <a:t>abeokuta</a:t>
            </a:r>
            <a:endParaRPr lang="en-US" sz="1800" dirty="0">
              <a:latin typeface="Times New Roman" pitchFamily="18" charset="0"/>
              <a:cs typeface="Times New Roman" pitchFamily="18" charset="0"/>
            </a:endParaRPr>
          </a:p>
        </p:txBody>
      </p:sp>
    </p:spTree>
    <p:extLst>
      <p:ext uri="{BB962C8B-B14F-4D97-AF65-F5344CB8AC3E}">
        <p14:creationId xmlns:p14="http://schemas.microsoft.com/office/powerpoint/2010/main" val="938825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760"/>
            <a:ext cx="8991600" cy="548640"/>
          </a:xfrm>
        </p:spPr>
        <p:txBody>
          <a:bodyPr>
            <a:normAutofit fontScale="90000"/>
          </a:bodyPr>
          <a:lstStyle/>
          <a:p>
            <a:pPr algn="ctr"/>
            <a:r>
              <a:rPr lang="en-US" dirty="0" smtClean="0"/>
              <a:t>UNSUCCESFUL HATCHLINGS FROM POULTRY (</a:t>
            </a:r>
            <a:r>
              <a:rPr lang="en-US" dirty="0" err="1" smtClean="0"/>
              <a:t>BANGer</a:t>
            </a:r>
            <a:r>
              <a:rPr lang="en-US" dirty="0" smtClean="0"/>
              <a:t>):</a:t>
            </a:r>
            <a:r>
              <a:rPr lang="en-US" sz="1600" dirty="0" smtClean="0">
                <a:latin typeface="Arial" pitchFamily="34" charset="0"/>
                <a:cs typeface="Arial" pitchFamily="34" charset="0"/>
              </a:rPr>
              <a:t>THIS IS GOTTEN FROM THE POULTRY AND GIVEN TO THE FISHES WHEN COOKED.</a:t>
            </a:r>
            <a:endParaRPr lang="en-US" sz="1600" dirty="0">
              <a:latin typeface="Arial" pitchFamily="34" charset="0"/>
              <a:cs typeface="Arial" pitchFamily="34" charset="0"/>
            </a:endParaRPr>
          </a:p>
        </p:txBody>
      </p:sp>
      <p:pic>
        <p:nvPicPr>
          <p:cNvPr id="1026" name="Picture 2" descr="C:\Users\Mr Kayode Olaoye\Videos\New folder (3)\IMG_20191017_11195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1797225" y="1100138"/>
            <a:ext cx="5571775" cy="35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0083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365760"/>
            <a:ext cx="8839200" cy="548640"/>
          </a:xfrm>
        </p:spPr>
        <p:txBody>
          <a:bodyPr>
            <a:normAutofit fontScale="90000"/>
          </a:bodyPr>
          <a:lstStyle/>
          <a:p>
            <a:pPr algn="ctr"/>
            <a:r>
              <a:rPr lang="en-US" b="1" dirty="0" smtClean="0">
                <a:latin typeface="Times New Roman" pitchFamily="18" charset="0"/>
                <a:cs typeface="Times New Roman" pitchFamily="18" charset="0"/>
              </a:rPr>
              <a:t>Cooking of </a:t>
            </a:r>
            <a:r>
              <a:rPr lang="en-US" b="1" dirty="0" err="1" smtClean="0">
                <a:latin typeface="Times New Roman" pitchFamily="18" charset="0"/>
                <a:cs typeface="Times New Roman" pitchFamily="18" charset="0"/>
              </a:rPr>
              <a:t>unsuccesful</a:t>
            </a:r>
            <a:r>
              <a:rPr lang="en-US" b="1" dirty="0" smtClean="0">
                <a:latin typeface="Times New Roman" pitchFamily="18" charset="0"/>
                <a:cs typeface="Times New Roman" pitchFamily="18" charset="0"/>
              </a:rPr>
              <a:t> hatchlings gotten from poultry hatchery: </a:t>
            </a:r>
            <a:br>
              <a:rPr lang="en-US" b="1" dirty="0" smtClean="0">
                <a:latin typeface="Times New Roman" pitchFamily="18" charset="0"/>
                <a:cs typeface="Times New Roman" pitchFamily="18" charset="0"/>
              </a:rPr>
            </a:br>
            <a:r>
              <a:rPr lang="en-US" sz="1600" dirty="0" smtClean="0">
                <a:latin typeface="Arial" pitchFamily="34" charset="0"/>
                <a:cs typeface="Arial" pitchFamily="34" charset="0"/>
              </a:rPr>
              <a:t>THIS IS DONE FOR 45MINUTES  UNTIL THE WATER DRIES UP.</a:t>
            </a:r>
            <a:endParaRPr lang="en-US" sz="1600" dirty="0">
              <a:latin typeface="Arial" pitchFamily="34" charset="0"/>
              <a:cs typeface="Arial" pitchFamily="34" charset="0"/>
            </a:endParaRPr>
          </a:p>
        </p:txBody>
      </p:sp>
      <p:pic>
        <p:nvPicPr>
          <p:cNvPr id="1026" name="Picture 2" descr="C:\Users\Mr Kayode Olaoye\Videos\New folder (3)\IMG_20191017_112004.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1100138"/>
            <a:ext cx="6400800" cy="35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52202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latin typeface="Algerian" pitchFamily="82" charset="0"/>
              </a:rPr>
              <a:t>END PRODUCT OF THE UNFERTILIZED EGGS</a:t>
            </a:r>
            <a:endParaRPr lang="en-US" b="1" dirty="0">
              <a:latin typeface="Algerian" pitchFamily="82" charset="0"/>
            </a:endParaRPr>
          </a:p>
        </p:txBody>
      </p:sp>
      <p:pic>
        <p:nvPicPr>
          <p:cNvPr id="1026" name="Picture 2" descr="C:\Users\Mr Kayode Olaoye\Videos\New folder (3)\IMG-20200109-WA0005.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95399" y="990600"/>
            <a:ext cx="6096001"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7467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09600"/>
            <a:ext cx="8991600" cy="1539240"/>
          </a:xfrm>
        </p:spPr>
        <p:txBody>
          <a:bodyPr/>
          <a:lstStyle/>
          <a:p>
            <a:r>
              <a:rPr lang="en-US" sz="2400" b="1" dirty="0" smtClean="0">
                <a:latin typeface="Times New Roman" pitchFamily="18" charset="0"/>
                <a:cs typeface="Times New Roman" pitchFamily="18" charset="0"/>
              </a:rPr>
              <a:t>IDENTIFICATION OF SEXES(MALE AND FEMALE):</a:t>
            </a:r>
            <a:r>
              <a:rPr lang="en-US" sz="1400" dirty="0" smtClean="0">
                <a:latin typeface="Arial" pitchFamily="34" charset="0"/>
                <a:cs typeface="Arial" pitchFamily="34" charset="0"/>
              </a:rPr>
              <a:t>FOR THE MALE PRESCENCE OF GENITALL PAPILLA HAS A REDDISH COLOURATION,THE ABDOMINAL REGION IS IN ALIGNMENT WITH THE BODY.</a:t>
            </a:r>
            <a:br>
              <a:rPr lang="en-US" sz="1400" dirty="0" smtClean="0">
                <a:latin typeface="Arial" pitchFamily="34" charset="0"/>
                <a:cs typeface="Arial" pitchFamily="34" charset="0"/>
              </a:rPr>
            </a:br>
            <a:r>
              <a:rPr lang="en-US" sz="1400" dirty="0" smtClean="0">
                <a:latin typeface="Arial" pitchFamily="34" charset="0"/>
                <a:cs typeface="Arial" pitchFamily="34" charset="0"/>
              </a:rPr>
              <a:t>FEMALE: PRESCENCE OF GENITAL ORIFICE ,THE ABDOMINAL REGION IS BULGY,BIGGER,EXTENDED,BIGGER AND SOFT TO TOUCH.</a:t>
            </a:r>
            <a:endParaRPr lang="en-US" sz="1400" dirty="0">
              <a:latin typeface="Arial" pitchFamily="34" charset="0"/>
              <a:cs typeface="Arial" pitchFamily="34" charset="0"/>
            </a:endParaRPr>
          </a:p>
        </p:txBody>
      </p:sp>
      <p:pic>
        <p:nvPicPr>
          <p:cNvPr id="1026" name="Picture 2" descr="C:\Users\Mr Kayode Olaoye\Videos\New folder (3)\IMG_20191014_121119.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90800" y="2133600"/>
            <a:ext cx="38862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3246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Harvesting of fishes in earthen pond</a:t>
            </a:r>
            <a:endParaRPr lang="en-US" dirty="0"/>
          </a:p>
        </p:txBody>
      </p:sp>
      <p:pic>
        <p:nvPicPr>
          <p:cNvPr id="2050" name="Picture 2" descr="C:\Users\Mr Kayode Olaoye\Videos\New folder (3)\IMG-20200114-WA001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52601" y="1100138"/>
            <a:ext cx="4800600" cy="3579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166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PEGGING AND NETTING: </a:t>
            </a:r>
            <a:r>
              <a:rPr lang="en-US" sz="1200" b="1" dirty="0" smtClean="0">
                <a:latin typeface="Arial" pitchFamily="34" charset="0"/>
                <a:cs typeface="Arial" pitchFamily="34" charset="0"/>
              </a:rPr>
              <a:t>two weeks  after liming the pond with </a:t>
            </a:r>
            <a:r>
              <a:rPr lang="en-US" sz="1200" b="1" dirty="0" err="1" smtClean="0">
                <a:latin typeface="Arial" pitchFamily="34" charset="0"/>
                <a:cs typeface="Arial" pitchFamily="34" charset="0"/>
              </a:rPr>
              <a:t>phostoxin</a:t>
            </a:r>
            <a:r>
              <a:rPr lang="en-US" sz="1200" b="1" dirty="0" smtClean="0">
                <a:latin typeface="Arial" pitchFamily="34" charset="0"/>
                <a:cs typeface="Arial" pitchFamily="34" charset="0"/>
              </a:rPr>
              <a:t> (having 57% </a:t>
            </a:r>
            <a:r>
              <a:rPr lang="en-US" sz="1200" b="1" dirty="0" err="1" smtClean="0">
                <a:latin typeface="Arial" pitchFamily="34" charset="0"/>
                <a:cs typeface="Arial" pitchFamily="34" charset="0"/>
              </a:rPr>
              <a:t>aluminium</a:t>
            </a:r>
            <a:r>
              <a:rPr lang="en-US" sz="1200" b="1" dirty="0" smtClean="0">
                <a:latin typeface="Arial" pitchFamily="34" charset="0"/>
                <a:cs typeface="Arial" pitchFamily="34" charset="0"/>
              </a:rPr>
              <a:t> phosphate) as chemical, we cut sticks into same sizes and we dug holes into the ground ,d sticks was inserted to various ends, we net the pond using twine to hold the peg together in </a:t>
            </a:r>
            <a:r>
              <a:rPr lang="en-US" sz="1200" b="1" dirty="0" err="1" smtClean="0">
                <a:latin typeface="Arial" pitchFamily="34" charset="0"/>
                <a:cs typeface="Arial" pitchFamily="34" charset="0"/>
              </a:rPr>
              <a:t>rectaNGULAR</a:t>
            </a:r>
            <a:r>
              <a:rPr lang="en-US" sz="1200" b="1" dirty="0" smtClean="0">
                <a:latin typeface="Arial" pitchFamily="34" charset="0"/>
                <a:cs typeface="Arial" pitchFamily="34" charset="0"/>
              </a:rPr>
              <a:t> FORM,IN ORDER TO ALLOW THE NET TO BE FIRM.</a:t>
            </a:r>
            <a:endParaRPr lang="en-US" sz="1200" b="1" dirty="0"/>
          </a:p>
        </p:txBody>
      </p:sp>
      <p:pic>
        <p:nvPicPr>
          <p:cNvPr id="2050" name="Picture 2" descr="C:\Users\Mr Kayode Olaoye\Videos\New folder (3)\IMG-20200108-WA004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4800600" y="1143000"/>
            <a:ext cx="40386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escription: C:\Users\Mr Kayode Olaoye\Desktop\IMG-20200108-WA001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600" y="1219200"/>
            <a:ext cx="3943158" cy="373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4474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CAPTURED FISHES FROM CONCRETE TANK</a:t>
            </a:r>
            <a:endParaRPr lang="en-US" dirty="0"/>
          </a:p>
        </p:txBody>
      </p:sp>
      <p:pic>
        <p:nvPicPr>
          <p:cNvPr id="3074" name="Picture 2" descr="C:\Users\Mr Kayode Olaoye\Videos\New folder (3)\IMG-20200108-WA0018.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1" y="1100138"/>
            <a:ext cx="3886199" cy="35798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Mr Kayode Olaoye\Videos\New folder (3)\IMG_20191014_121027.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615" y="1066800"/>
            <a:ext cx="3846585" cy="3581400"/>
          </a:xfrm>
          <a:prstGeom prst="rect">
            <a:avLst/>
          </a:prstGeom>
          <a:noFill/>
          <a:ln>
            <a:noFill/>
          </a:ln>
        </p:spPr>
      </p:pic>
    </p:spTree>
    <p:extLst>
      <p:ext uri="{BB962C8B-B14F-4D97-AF65-F5344CB8AC3E}">
        <p14:creationId xmlns:p14="http://schemas.microsoft.com/office/powerpoint/2010/main" val="2418054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9144000" cy="381000"/>
          </a:xfrm>
        </p:spPr>
        <p:txBody>
          <a:bodyPr>
            <a:normAutofit fontScale="90000"/>
          </a:bodyPr>
          <a:lstStyle/>
          <a:p>
            <a:pPr algn="ctr"/>
            <a:r>
              <a:rPr lang="en-US" dirty="0" smtClean="0"/>
              <a:t>Making of LOCAL FEEDS USING  PELLETIZING MACHINE: </a:t>
            </a:r>
            <a:r>
              <a:rPr lang="en-US" sz="1400" dirty="0" smtClean="0">
                <a:latin typeface="Arial" pitchFamily="34" charset="0"/>
                <a:cs typeface="Arial" pitchFamily="34" charset="0"/>
              </a:rPr>
              <a:t>USED FOR CONVERTING FEED INGREDIENT THAT ARE IN MASH FORM INTO DRY PELLETS</a:t>
            </a:r>
            <a:endParaRPr lang="en-US" sz="1400" dirty="0">
              <a:latin typeface="Arial" pitchFamily="34" charset="0"/>
              <a:cs typeface="Arial" pitchFamily="34" charset="0"/>
            </a:endParaRPr>
          </a:p>
        </p:txBody>
      </p:sp>
      <p:sp>
        <p:nvSpPr>
          <p:cNvPr id="3" name="Content Placeholder 2"/>
          <p:cNvSpPr>
            <a:spLocks noGrp="1"/>
          </p:cNvSpPr>
          <p:nvPr>
            <p:ph idx="1"/>
          </p:nvPr>
        </p:nvSpPr>
        <p:spPr/>
        <p:txBody>
          <a:bodyPr/>
          <a:lstStyle/>
          <a:p>
            <a:endParaRPr lang="en-US" dirty="0"/>
          </a:p>
        </p:txBody>
      </p:sp>
      <p:pic>
        <p:nvPicPr>
          <p:cNvPr id="4098" name="Picture 2" descr="C:\Users\Mr Kayode Olaoye\Videos\New folder (3)\IMG_20191016_09374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143000"/>
            <a:ext cx="388620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Mr Kayode Olaoye\Videos\New folder (3)\IMG_20191016_09383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24400" y="1143000"/>
            <a:ext cx="358140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89871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6600" dirty="0" smtClean="0"/>
              <a:t>FEEDMILL SECTION</a:t>
            </a:r>
            <a:endParaRPr lang="en-US" sz="6600" dirty="0"/>
          </a:p>
        </p:txBody>
      </p:sp>
    </p:spTree>
    <p:extLst>
      <p:ext uri="{BB962C8B-B14F-4D97-AF65-F5344CB8AC3E}">
        <p14:creationId xmlns:p14="http://schemas.microsoft.com/office/powerpoint/2010/main" val="11455529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GrindING</a:t>
            </a:r>
            <a:r>
              <a:rPr lang="en-US" dirty="0" smtClean="0"/>
              <a:t> MACHINE: </a:t>
            </a:r>
            <a:r>
              <a:rPr lang="en-US" sz="1400" dirty="0" smtClean="0">
                <a:latin typeface="Arial" pitchFamily="34" charset="0"/>
                <a:cs typeface="Arial" pitchFamily="34" charset="0"/>
              </a:rPr>
              <a:t>HERE LARGE CLUMPS AND FRAGMENTS ARE REDUCED IN SIZE TO POWDERED FORM.</a:t>
            </a:r>
            <a:endParaRPr lang="en-US" sz="1400" dirty="0">
              <a:latin typeface="Arial" pitchFamily="34" charset="0"/>
              <a:cs typeface="Arial" pitchFamily="34" charset="0"/>
            </a:endParaRPr>
          </a:p>
        </p:txBody>
      </p:sp>
      <p:pic>
        <p:nvPicPr>
          <p:cNvPr id="6146" name="Picture 2" descr="C:\Users\Mr Kayode Olaoye\Videos\New folder (3)\IMG_20191022_114602.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295401" y="1100138"/>
            <a:ext cx="3200399" cy="3579812"/>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Mr Kayode Olaoye\Videos\New folder (3)\IMG_20191022_11461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3180" y="1066800"/>
            <a:ext cx="379294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9400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65760"/>
            <a:ext cx="8115300" cy="548640"/>
          </a:xfrm>
        </p:spPr>
        <p:txBody>
          <a:bodyPr/>
          <a:lstStyle/>
          <a:p>
            <a:r>
              <a:rPr lang="en-US" dirty="0" smtClean="0"/>
              <a:t>Brief history about </a:t>
            </a:r>
            <a:r>
              <a:rPr lang="en-US" dirty="0" err="1" smtClean="0"/>
              <a:t>fol</a:t>
            </a:r>
            <a:r>
              <a:rPr lang="en-US" dirty="0" smtClean="0"/>
              <a:t>-hope Nigeria limited.</a:t>
            </a:r>
            <a:endParaRPr lang="en-US" dirty="0"/>
          </a:p>
        </p:txBody>
      </p:sp>
      <p:sp>
        <p:nvSpPr>
          <p:cNvPr id="3" name="Content Placeholder 2"/>
          <p:cNvSpPr>
            <a:spLocks noGrp="1"/>
          </p:cNvSpPr>
          <p:nvPr>
            <p:ph idx="1"/>
          </p:nvPr>
        </p:nvSpPr>
        <p:spPr/>
        <p:txBody>
          <a:bodyPr>
            <a:normAutofit/>
          </a:bodyPr>
          <a:lstStyle/>
          <a:p>
            <a:pPr algn="just"/>
            <a:r>
              <a:rPr lang="en-US" sz="2000" b="0" dirty="0" err="1" smtClean="0">
                <a:latin typeface="Times New Roman" panose="02020603050405020304" pitchFamily="18" charset="0"/>
                <a:cs typeface="Times New Roman" panose="02020603050405020304" pitchFamily="18" charset="0"/>
              </a:rPr>
              <a:t>Fol</a:t>
            </a:r>
            <a:r>
              <a:rPr lang="en-US" sz="2000" b="0" dirty="0" smtClean="0">
                <a:latin typeface="Times New Roman" panose="02020603050405020304" pitchFamily="18" charset="0"/>
                <a:cs typeface="Times New Roman" panose="02020603050405020304" pitchFamily="18" charset="0"/>
              </a:rPr>
              <a:t>-hope Nigeria limited has her headquarters situated at k/lm 3.old </a:t>
            </a:r>
            <a:r>
              <a:rPr lang="en-US" sz="2000" b="0" dirty="0" err="1" smtClean="0">
                <a:latin typeface="Times New Roman" panose="02020603050405020304" pitchFamily="18" charset="0"/>
                <a:cs typeface="Times New Roman" panose="02020603050405020304" pitchFamily="18" charset="0"/>
              </a:rPr>
              <a:t>ife</a:t>
            </a:r>
            <a:endParaRPr lang="en-US" sz="2000" b="0" dirty="0">
              <a:latin typeface="Times New Roman" panose="02020603050405020304" pitchFamily="18" charset="0"/>
              <a:cs typeface="Times New Roman" panose="02020603050405020304" pitchFamily="18" charset="0"/>
            </a:endParaRPr>
          </a:p>
          <a:p>
            <a:pPr algn="just"/>
            <a:r>
              <a:rPr lang="en-US" sz="2000" b="0" dirty="0" smtClean="0">
                <a:latin typeface="Times New Roman" panose="02020603050405020304" pitchFamily="18" charset="0"/>
                <a:cs typeface="Times New Roman" panose="02020603050405020304" pitchFamily="18" charset="0"/>
              </a:rPr>
              <a:t>road near new airport, </a:t>
            </a:r>
            <a:r>
              <a:rPr lang="en-US" sz="2000" b="0" dirty="0" err="1" smtClean="0">
                <a:latin typeface="Times New Roman" panose="02020603050405020304" pitchFamily="18" charset="0"/>
                <a:cs typeface="Times New Roman" panose="02020603050405020304" pitchFamily="18" charset="0"/>
              </a:rPr>
              <a:t>alakia</a:t>
            </a:r>
            <a:r>
              <a:rPr lang="en-US" sz="2000" b="0" dirty="0" smtClean="0">
                <a:latin typeface="Times New Roman" panose="02020603050405020304" pitchFamily="18" charset="0"/>
                <a:cs typeface="Times New Roman" panose="02020603050405020304" pitchFamily="18" charset="0"/>
              </a:rPr>
              <a:t> Ibadan </a:t>
            </a:r>
            <a:r>
              <a:rPr lang="en-US" sz="2000" b="0" dirty="0" err="1" smtClean="0">
                <a:latin typeface="Times New Roman" panose="02020603050405020304" pitchFamily="18" charset="0"/>
                <a:cs typeface="Times New Roman" panose="02020603050405020304" pitchFamily="18" charset="0"/>
              </a:rPr>
              <a:t>oyo</a:t>
            </a:r>
            <a:r>
              <a:rPr lang="en-US" sz="2000" b="0" dirty="0" smtClean="0">
                <a:latin typeface="Times New Roman" panose="02020603050405020304" pitchFamily="18" charset="0"/>
                <a:cs typeface="Times New Roman" panose="02020603050405020304" pitchFamily="18" charset="0"/>
              </a:rPr>
              <a:t> state. It started in 1972 with</a:t>
            </a:r>
          </a:p>
          <a:p>
            <a:pPr algn="just"/>
            <a:r>
              <a:rPr lang="en-US" sz="2000" b="0" dirty="0" smtClean="0">
                <a:latin typeface="Times New Roman" panose="02020603050405020304" pitchFamily="18" charset="0"/>
                <a:cs typeface="Times New Roman" panose="02020603050405020304" pitchFamily="18" charset="0"/>
              </a:rPr>
              <a:t>about 3000 fingerlings inside a concrete tank ,presently the farm had</a:t>
            </a:r>
          </a:p>
          <a:p>
            <a:pPr algn="just"/>
            <a:r>
              <a:rPr lang="en-US" sz="2000" b="0" dirty="0" smtClean="0">
                <a:latin typeface="Times New Roman" panose="02020603050405020304" pitchFamily="18" charset="0"/>
                <a:cs typeface="Times New Roman" panose="02020603050405020304" pitchFamily="18" charset="0"/>
              </a:rPr>
              <a:t>increased tremendously.</a:t>
            </a:r>
          </a:p>
          <a:p>
            <a:pPr algn="just"/>
            <a:r>
              <a:rPr lang="en-US" sz="2000" b="0" dirty="0">
                <a:latin typeface="Times New Roman" panose="02020603050405020304" pitchFamily="18" charset="0"/>
                <a:cs typeface="Times New Roman" panose="02020603050405020304" pitchFamily="18" charset="0"/>
              </a:rPr>
              <a:t> I</a:t>
            </a:r>
            <a:r>
              <a:rPr lang="en-US" sz="2000" b="0" dirty="0" smtClean="0">
                <a:latin typeface="Times New Roman" panose="02020603050405020304" pitchFamily="18" charset="0"/>
                <a:cs typeface="Times New Roman" panose="02020603050405020304" pitchFamily="18" charset="0"/>
              </a:rPr>
              <a:t>t has many sections poultry, </a:t>
            </a:r>
            <a:r>
              <a:rPr lang="en-US" sz="2000" b="0" dirty="0" err="1" smtClean="0">
                <a:latin typeface="Times New Roman" panose="02020603050405020304" pitchFamily="18" charset="0"/>
                <a:cs typeface="Times New Roman" panose="02020603050405020304" pitchFamily="18" charset="0"/>
              </a:rPr>
              <a:t>feedmill</a:t>
            </a:r>
            <a:r>
              <a:rPr lang="en-US" sz="2000" b="0" dirty="0" smtClean="0">
                <a:latin typeface="Times New Roman" panose="02020603050405020304" pitchFamily="18" charset="0"/>
                <a:cs typeface="Times New Roman" panose="02020603050405020304" pitchFamily="18" charset="0"/>
              </a:rPr>
              <a:t> ,piggery ,hatchery </a:t>
            </a:r>
            <a:r>
              <a:rPr lang="en-US" sz="2000" b="0" dirty="0">
                <a:latin typeface="Times New Roman" panose="02020603050405020304" pitchFamily="18" charset="0"/>
                <a:cs typeface="Times New Roman" panose="02020603050405020304" pitchFamily="18" charset="0"/>
              </a:rPr>
              <a:t>etc. it has</a:t>
            </a:r>
          </a:p>
          <a:p>
            <a:pPr algn="just"/>
            <a:r>
              <a:rPr lang="en-US" sz="2000" b="0" dirty="0">
                <a:latin typeface="Times New Roman" panose="02020603050405020304" pitchFamily="18" charset="0"/>
                <a:cs typeface="Times New Roman" panose="02020603050405020304" pitchFamily="18" charset="0"/>
              </a:rPr>
              <a:t>about eighteen branches  all over south west Nigeria</a:t>
            </a:r>
            <a:endParaRPr lang="en-US" sz="2000" b="0" dirty="0" smtClean="0">
              <a:latin typeface="Times New Roman" panose="02020603050405020304" pitchFamily="18" charset="0"/>
              <a:cs typeface="Times New Roman" panose="02020603050405020304" pitchFamily="18" charset="0"/>
            </a:endParaRPr>
          </a:p>
          <a:p>
            <a:r>
              <a:rPr lang="en-US" sz="2000" b="0" dirty="0" smtClean="0">
                <a:latin typeface="Times New Roman" panose="02020603050405020304" pitchFamily="18" charset="0"/>
                <a:cs typeface="Times New Roman" panose="02020603050405020304" pitchFamily="18" charset="0"/>
              </a:rPr>
              <a:t>.</a:t>
            </a:r>
            <a:endParaRPr lang="en-US"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64115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MIXING MACHINE:</a:t>
            </a:r>
            <a:r>
              <a:rPr lang="en-US" sz="1600" dirty="0" smtClean="0">
                <a:latin typeface="Arial" pitchFamily="34" charset="0"/>
                <a:cs typeface="Arial" pitchFamily="34" charset="0"/>
              </a:rPr>
              <a:t>ARE USED IN FEEDMILL FOR THE MIXING OF FEED INGREDIENTS AND PREMIX.</a:t>
            </a:r>
            <a:endParaRPr lang="en-US" sz="1600" dirty="0">
              <a:latin typeface="Arial" pitchFamily="34" charset="0"/>
              <a:cs typeface="Arial" pitchFamily="34" charset="0"/>
            </a:endParaRPr>
          </a:p>
        </p:txBody>
      </p:sp>
      <p:pic>
        <p:nvPicPr>
          <p:cNvPr id="5126" name="Picture 6" descr="C:\Users\Mr Kayode Olaoye\Videos\New folder (3)\IMG_20191111_123151.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5638800" y="1177119"/>
            <a:ext cx="2689167" cy="357862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C:\Users\Mr Kayode Olaoye\Videos\New folder (3)\IMG_20191021_08442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1177119"/>
            <a:ext cx="25908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descr="C:\Users\Mr Kayode Olaoye\Videos\New folder (3)\IMG_20191111_123135.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8000" y="1177119"/>
            <a:ext cx="2590800"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9029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b="1" dirty="0" smtClean="0"/>
              <a:t>POULTRY HATCHERY</a:t>
            </a:r>
            <a:endParaRPr lang="en-US" sz="4000" b="1" dirty="0"/>
          </a:p>
        </p:txBody>
      </p:sp>
      <p:pic>
        <p:nvPicPr>
          <p:cNvPr id="4" name="Content Placeholder 3"/>
          <p:cNvPicPr>
            <a:picLocks noGrp="1" noChangeAspect="1"/>
          </p:cNvPicPr>
          <p:nvPr>
            <p:ph idx="1"/>
          </p:nvPr>
        </p:nvPicPr>
        <p:blipFill>
          <a:blip r:embed="rId2"/>
          <a:stretch>
            <a:fillRect/>
          </a:stretch>
        </p:blipFill>
        <p:spPr>
          <a:xfrm>
            <a:off x="1600200" y="1100138"/>
            <a:ext cx="5257799" cy="3579812"/>
          </a:xfrm>
          <a:prstGeom prst="rect">
            <a:avLst/>
          </a:prstGeom>
        </p:spPr>
      </p:pic>
      <p:sp>
        <p:nvSpPr>
          <p:cNvPr id="5" name="TextBox 4"/>
          <p:cNvSpPr txBox="1"/>
          <p:nvPr/>
        </p:nvSpPr>
        <p:spPr>
          <a:xfrm>
            <a:off x="1447800" y="4855452"/>
            <a:ext cx="6172200" cy="646331"/>
          </a:xfrm>
          <a:prstGeom prst="rect">
            <a:avLst/>
          </a:prstGeom>
          <a:noFill/>
        </p:spPr>
        <p:txBody>
          <a:bodyPr wrap="square" rtlCol="0">
            <a:spAutoFit/>
          </a:bodyPr>
          <a:lstStyle/>
          <a:p>
            <a:r>
              <a:rPr lang="en-US" dirty="0" smtClean="0"/>
              <a:t>HATCHERY ROOM CONTAINING THE SETTER INCUBATOR AND THE HATCHER INCUBATOR</a:t>
            </a:r>
            <a:endParaRPr lang="en-US" dirty="0"/>
          </a:p>
        </p:txBody>
      </p:sp>
    </p:spTree>
    <p:extLst>
      <p:ext uri="{BB962C8B-B14F-4D97-AF65-F5344CB8AC3E}">
        <p14:creationId xmlns:p14="http://schemas.microsoft.com/office/powerpoint/2010/main" val="1850713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latin typeface="Times New Roman" pitchFamily="18" charset="0"/>
                <a:cs typeface="Times New Roman" pitchFamily="18" charset="0"/>
              </a:rPr>
              <a:t>SECTIONS AVAILABLE AT FOL-HOPE NIGERIA LIMITED</a:t>
            </a:r>
            <a:endParaRPr lang="en-US" b="1" dirty="0">
              <a:latin typeface="Times New Roman" pitchFamily="18" charset="0"/>
              <a:cs typeface="Times New Roman" pitchFamily="18" charset="0"/>
            </a:endParaRPr>
          </a:p>
        </p:txBody>
      </p:sp>
      <p:sp>
        <p:nvSpPr>
          <p:cNvPr id="3" name="Content Placeholder 2"/>
          <p:cNvSpPr>
            <a:spLocks noGrp="1"/>
          </p:cNvSpPr>
          <p:nvPr>
            <p:ph idx="1"/>
          </p:nvPr>
        </p:nvSpPr>
        <p:spPr>
          <a:xfrm>
            <a:off x="762000" y="1066800"/>
            <a:ext cx="7520940" cy="3579849"/>
          </a:xfrm>
        </p:spPr>
        <p:txBody>
          <a:bodyPr/>
          <a:lstStyle/>
          <a:p>
            <a:pPr>
              <a:buFont typeface="Arial" pitchFamily="34" charset="0"/>
              <a:buChar char="•"/>
            </a:pPr>
            <a:endParaRPr lang="en-US" dirty="0" smtClean="0"/>
          </a:p>
          <a:p>
            <a:pPr>
              <a:buFont typeface="Arial" pitchFamily="34" charset="0"/>
              <a:buChar char="•"/>
            </a:pPr>
            <a:r>
              <a:rPr lang="en-US" sz="1800" dirty="0" smtClean="0">
                <a:latin typeface="Arial Black" pitchFamily="34" charset="0"/>
              </a:rPr>
              <a:t>FISHERY SECTION</a:t>
            </a:r>
          </a:p>
          <a:p>
            <a:pPr>
              <a:buFont typeface="Arial" pitchFamily="34" charset="0"/>
              <a:buChar char="•"/>
            </a:pPr>
            <a:r>
              <a:rPr lang="en-US" sz="1800" dirty="0" smtClean="0">
                <a:latin typeface="Arial Black" pitchFamily="34" charset="0"/>
              </a:rPr>
              <a:t>FISH FEEDMILL SECTION</a:t>
            </a:r>
          </a:p>
          <a:p>
            <a:pPr>
              <a:buFont typeface="Arial" pitchFamily="34" charset="0"/>
              <a:buChar char="•"/>
            </a:pPr>
            <a:r>
              <a:rPr lang="en-US" sz="1800" dirty="0" smtClean="0">
                <a:latin typeface="Arial Black" pitchFamily="34" charset="0"/>
              </a:rPr>
              <a:t>POULTRY HATCHERY SECTION</a:t>
            </a:r>
          </a:p>
          <a:p>
            <a:pPr>
              <a:buFont typeface="Arial" pitchFamily="34" charset="0"/>
              <a:buChar char="•"/>
            </a:pPr>
            <a:r>
              <a:rPr lang="en-US" sz="1800" dirty="0" smtClean="0">
                <a:latin typeface="Arial Black" pitchFamily="34" charset="0"/>
              </a:rPr>
              <a:t>POULTRY FEEDMILL SECTION</a:t>
            </a:r>
          </a:p>
          <a:p>
            <a:pPr>
              <a:buFont typeface="Arial" pitchFamily="34" charset="0"/>
              <a:buChar char="•"/>
            </a:pPr>
            <a:r>
              <a:rPr lang="en-US" sz="1800" dirty="0" smtClean="0">
                <a:latin typeface="Arial Black" pitchFamily="34" charset="0"/>
              </a:rPr>
              <a:t>PIGGERY SECTION</a:t>
            </a:r>
          </a:p>
          <a:p>
            <a:pPr>
              <a:buFont typeface="Arial" pitchFamily="34" charset="0"/>
              <a:buChar char="•"/>
            </a:pPr>
            <a:r>
              <a:rPr lang="en-US" sz="1800" dirty="0" smtClean="0">
                <a:latin typeface="Arial Black" pitchFamily="34" charset="0"/>
              </a:rPr>
              <a:t>POULTRY SECTION</a:t>
            </a:r>
          </a:p>
          <a:p>
            <a:pPr>
              <a:buFont typeface="Arial" pitchFamily="34" charset="0"/>
              <a:buChar char="•"/>
            </a:pPr>
            <a:r>
              <a:rPr lang="en-US" sz="1800" dirty="0" smtClean="0">
                <a:latin typeface="Arial Black" pitchFamily="34" charset="0"/>
              </a:rPr>
              <a:t>VETERINARY SECTION</a:t>
            </a:r>
            <a:endParaRPr lang="en-US" sz="1800" dirty="0">
              <a:latin typeface="Arial Black" pitchFamily="34" charset="0"/>
            </a:endParaRPr>
          </a:p>
        </p:txBody>
      </p:sp>
    </p:spTree>
    <p:extLst>
      <p:ext uri="{BB962C8B-B14F-4D97-AF65-F5344CB8AC3E}">
        <p14:creationId xmlns:p14="http://schemas.microsoft.com/office/powerpoint/2010/main" val="20413713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14400" y="2286000"/>
            <a:ext cx="7520940" cy="2927877"/>
          </a:xfrm>
        </p:spPr>
        <p:txBody>
          <a:bodyPr>
            <a:normAutofit/>
          </a:bodyPr>
          <a:lstStyle/>
          <a:p>
            <a:r>
              <a:rPr lang="en-US" sz="7200" dirty="0" smtClean="0"/>
              <a:t>FISHERY SECTION</a:t>
            </a:r>
            <a:endParaRPr lang="en-US" sz="7200" dirty="0"/>
          </a:p>
        </p:txBody>
      </p:sp>
    </p:spTree>
    <p:extLst>
      <p:ext uri="{BB962C8B-B14F-4D97-AF65-F5344CB8AC3E}">
        <p14:creationId xmlns:p14="http://schemas.microsoft.com/office/powerpoint/2010/main" val="2343402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2400" dirty="0" smtClean="0">
                <a:latin typeface="Arial Black" pitchFamily="34" charset="0"/>
                <a:cs typeface="Times New Roman" pitchFamily="18" charset="0"/>
              </a:rPr>
              <a:t>In fisheries </a:t>
            </a:r>
            <a:r>
              <a:rPr lang="en-US" sz="2400" dirty="0" err="1" smtClean="0">
                <a:latin typeface="Arial Black" pitchFamily="34" charset="0"/>
                <a:cs typeface="Times New Roman" pitchFamily="18" charset="0"/>
              </a:rPr>
              <a:t>section,we</a:t>
            </a:r>
            <a:r>
              <a:rPr lang="en-US" sz="2400" dirty="0" smtClean="0">
                <a:latin typeface="Arial Black" pitchFamily="34" charset="0"/>
                <a:cs typeface="Times New Roman" pitchFamily="18" charset="0"/>
              </a:rPr>
              <a:t> have the following</a:t>
            </a:r>
          </a:p>
          <a:p>
            <a:pPr>
              <a:buFont typeface="Arial" pitchFamily="34" charset="0"/>
              <a:buChar char="•"/>
            </a:pPr>
            <a:r>
              <a:rPr lang="en-US" sz="2400" dirty="0" smtClean="0"/>
              <a:t>Earthen pond</a:t>
            </a:r>
          </a:p>
          <a:p>
            <a:pPr>
              <a:buFont typeface="Arial" pitchFamily="34" charset="0"/>
              <a:buChar char="•"/>
            </a:pPr>
            <a:r>
              <a:rPr lang="en-US" sz="2400" dirty="0" smtClean="0"/>
              <a:t>Concrete tank</a:t>
            </a:r>
          </a:p>
          <a:p>
            <a:pPr>
              <a:buFont typeface="Arial" pitchFamily="34" charset="0"/>
              <a:buChar char="•"/>
            </a:pPr>
            <a:r>
              <a:rPr lang="en-US" sz="2400" dirty="0" err="1" smtClean="0"/>
              <a:t>Fibre</a:t>
            </a:r>
            <a:r>
              <a:rPr lang="en-US" sz="2400" dirty="0" smtClean="0"/>
              <a:t> glass tank</a:t>
            </a:r>
          </a:p>
          <a:p>
            <a:pPr>
              <a:buFont typeface="Arial" pitchFamily="34" charset="0"/>
              <a:buChar char="•"/>
            </a:pPr>
            <a:r>
              <a:rPr lang="en-US" sz="2400" dirty="0" smtClean="0"/>
              <a:t>Pelletizing machine</a:t>
            </a:r>
          </a:p>
          <a:p>
            <a:pPr>
              <a:buFont typeface="Arial" pitchFamily="34" charset="0"/>
              <a:buChar char="•"/>
            </a:pPr>
            <a:r>
              <a:rPr lang="en-US" sz="2400" dirty="0" smtClean="0"/>
              <a:t>Hatchery</a:t>
            </a:r>
          </a:p>
          <a:p>
            <a:pPr>
              <a:buFont typeface="Arial" pitchFamily="34" charset="0"/>
              <a:buChar char="•"/>
            </a:pPr>
            <a:endParaRPr lang="en-US" dirty="0"/>
          </a:p>
        </p:txBody>
      </p:sp>
    </p:spTree>
    <p:extLst>
      <p:ext uri="{BB962C8B-B14F-4D97-AF65-F5344CB8AC3E}">
        <p14:creationId xmlns:p14="http://schemas.microsoft.com/office/powerpoint/2010/main" val="11427948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1219200" y="381000"/>
            <a:ext cx="5791200" cy="3408402"/>
          </a:xfrm>
          <a:prstGeom prst="rect">
            <a:avLst/>
          </a:prstGeom>
        </p:spPr>
      </p:pic>
      <p:sp>
        <p:nvSpPr>
          <p:cNvPr id="11" name="TextBox 10"/>
          <p:cNvSpPr txBox="1"/>
          <p:nvPr/>
        </p:nvSpPr>
        <p:spPr>
          <a:xfrm>
            <a:off x="2209800" y="3789402"/>
            <a:ext cx="3809999" cy="369332"/>
          </a:xfrm>
          <a:prstGeom prst="rect">
            <a:avLst/>
          </a:prstGeom>
          <a:noFill/>
        </p:spPr>
        <p:txBody>
          <a:bodyPr wrap="square" rtlCol="0">
            <a:spAutoFit/>
          </a:bodyPr>
          <a:lstStyle/>
          <a:p>
            <a:r>
              <a:rPr lang="en-US" dirty="0" smtClean="0"/>
              <a:t>FIBRE GLASS TANKS</a:t>
            </a:r>
            <a:endParaRPr lang="en-US" dirty="0"/>
          </a:p>
        </p:txBody>
      </p:sp>
    </p:spTree>
    <p:extLst>
      <p:ext uri="{BB962C8B-B14F-4D97-AF65-F5344CB8AC3E}">
        <p14:creationId xmlns:p14="http://schemas.microsoft.com/office/powerpoint/2010/main" val="2129259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676400" y="152400"/>
            <a:ext cx="6019800" cy="3886200"/>
          </a:xfrm>
          <a:prstGeom prst="rect">
            <a:avLst/>
          </a:prstGeom>
        </p:spPr>
      </p:pic>
      <p:sp>
        <p:nvSpPr>
          <p:cNvPr id="5" name="TextBox 4"/>
          <p:cNvSpPr txBox="1"/>
          <p:nvPr/>
        </p:nvSpPr>
        <p:spPr>
          <a:xfrm>
            <a:off x="2286000" y="4267200"/>
            <a:ext cx="4952999" cy="369332"/>
          </a:xfrm>
          <a:prstGeom prst="rect">
            <a:avLst/>
          </a:prstGeom>
          <a:noFill/>
        </p:spPr>
        <p:txBody>
          <a:bodyPr wrap="square" rtlCol="0">
            <a:spAutoFit/>
          </a:bodyPr>
          <a:lstStyle/>
          <a:p>
            <a:r>
              <a:rPr lang="en-US" dirty="0" smtClean="0"/>
              <a:t>HATCHERY ROOM WHERE FRY ARE RAISED</a:t>
            </a:r>
            <a:endParaRPr lang="en-US" dirty="0"/>
          </a:p>
        </p:txBody>
      </p:sp>
    </p:spTree>
    <p:extLst>
      <p:ext uri="{BB962C8B-B14F-4D97-AF65-F5344CB8AC3E}">
        <p14:creationId xmlns:p14="http://schemas.microsoft.com/office/powerpoint/2010/main" val="8818723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47800" y="381000"/>
            <a:ext cx="6629399" cy="4038600"/>
          </a:xfrm>
          <a:prstGeom prst="rect">
            <a:avLst/>
          </a:prstGeom>
        </p:spPr>
      </p:pic>
      <p:sp>
        <p:nvSpPr>
          <p:cNvPr id="5" name="TextBox 4"/>
          <p:cNvSpPr txBox="1"/>
          <p:nvPr/>
        </p:nvSpPr>
        <p:spPr>
          <a:xfrm>
            <a:off x="2133600" y="4495800"/>
            <a:ext cx="3581400" cy="369332"/>
          </a:xfrm>
          <a:prstGeom prst="rect">
            <a:avLst/>
          </a:prstGeom>
          <a:noFill/>
        </p:spPr>
        <p:txBody>
          <a:bodyPr wrap="square" rtlCol="0">
            <a:spAutoFit/>
          </a:bodyPr>
          <a:lstStyle/>
          <a:p>
            <a:r>
              <a:rPr lang="en-US" dirty="0" smtClean="0"/>
              <a:t>EARTHEN POND</a:t>
            </a:r>
            <a:endParaRPr lang="en-US" dirty="0"/>
          </a:p>
        </p:txBody>
      </p:sp>
    </p:spTree>
    <p:extLst>
      <p:ext uri="{BB962C8B-B14F-4D97-AF65-F5344CB8AC3E}">
        <p14:creationId xmlns:p14="http://schemas.microsoft.com/office/powerpoint/2010/main" val="378159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914400" y="0"/>
            <a:ext cx="6629400" cy="4114800"/>
          </a:xfrm>
          <a:prstGeom prst="rect">
            <a:avLst/>
          </a:prstGeom>
        </p:spPr>
      </p:pic>
      <p:sp>
        <p:nvSpPr>
          <p:cNvPr id="5" name="TextBox 4"/>
          <p:cNvSpPr txBox="1"/>
          <p:nvPr/>
        </p:nvSpPr>
        <p:spPr>
          <a:xfrm>
            <a:off x="914400" y="4495800"/>
            <a:ext cx="6629400" cy="369332"/>
          </a:xfrm>
          <a:prstGeom prst="rect">
            <a:avLst/>
          </a:prstGeom>
          <a:noFill/>
        </p:spPr>
        <p:txBody>
          <a:bodyPr wrap="square" rtlCol="0">
            <a:spAutoFit/>
          </a:bodyPr>
          <a:lstStyle/>
          <a:p>
            <a:r>
              <a:rPr lang="en-US" dirty="0" smtClean="0"/>
              <a:t>CONCRETE TANK</a:t>
            </a:r>
            <a:endParaRPr lang="en-US" dirty="0"/>
          </a:p>
        </p:txBody>
      </p:sp>
    </p:spTree>
    <p:extLst>
      <p:ext uri="{BB962C8B-B14F-4D97-AF65-F5344CB8AC3E}">
        <p14:creationId xmlns:p14="http://schemas.microsoft.com/office/powerpoint/2010/main" val="1468984464"/>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Angles">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582</TotalTime>
  <Words>337</Words>
  <Application>Microsoft Office PowerPoint</Application>
  <PresentationFormat>On-screen Show (4:3)</PresentationFormat>
  <Paragraphs>43</Paragraphs>
  <Slides>21</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21</vt:i4>
      </vt:variant>
    </vt:vector>
  </HeadingPairs>
  <TitlesOfParts>
    <vt:vector size="31" baseType="lpstr">
      <vt:lpstr>Algerian</vt:lpstr>
      <vt:lpstr>Arial</vt:lpstr>
      <vt:lpstr>Arial Black</vt:lpstr>
      <vt:lpstr>Calibri</vt:lpstr>
      <vt:lpstr>Franklin Gothic Book</vt:lpstr>
      <vt:lpstr>Franklin Gothic Medium</vt:lpstr>
      <vt:lpstr>Times New Roman</vt:lpstr>
      <vt:lpstr>Tunga</vt:lpstr>
      <vt:lpstr>Wingdings</vt:lpstr>
      <vt:lpstr>Angles</vt:lpstr>
      <vt:lpstr>Student INDUSTRIAL Training scheme  CARRIED OUT   AT  FOL-HOPE NIGERiA LIMITED  by   name: OJO TOlUWANIMI  MATric no:  2015/1396  college of environmental resources management. Department of aquaculture and fisheries management federal university of agriculture, abeokuta</vt:lpstr>
      <vt:lpstr>Brief history about fol-hope Nigeria limited.</vt:lpstr>
      <vt:lpstr>SECTIONS AVAILABLE AT FOL-HOPE NIGERIA LIMITED</vt:lpstr>
      <vt:lpstr>PowerPoint Presentation</vt:lpstr>
      <vt:lpstr>PowerPoint Presentation</vt:lpstr>
      <vt:lpstr>PowerPoint Presentation</vt:lpstr>
      <vt:lpstr>PowerPoint Presentation</vt:lpstr>
      <vt:lpstr>PowerPoint Presentation</vt:lpstr>
      <vt:lpstr>PowerPoint Presentation</vt:lpstr>
      <vt:lpstr>UNSUCCESFUL HATCHLINGS FROM POULTRY (BANGer):THIS IS GOTTEN FROM THE POULTRY AND GIVEN TO THE FISHES WHEN COOKED.</vt:lpstr>
      <vt:lpstr>Cooking of unsuccesful hatchlings gotten from poultry hatchery:  THIS IS DONE FOR 45MINUTES  UNTIL THE WATER DRIES UP.</vt:lpstr>
      <vt:lpstr>END PRODUCT OF THE UNFERTILIZED EGGS</vt:lpstr>
      <vt:lpstr>IDENTIFICATION OF SEXES(MALE AND FEMALE):FOR THE MALE PRESCENCE OF GENITALL PAPILLA HAS A REDDISH COLOURATION,THE ABDOMINAL REGION IS IN ALIGNMENT WITH THE BODY. FEMALE: PRESCENCE OF GENITAL ORIFICE ,THE ABDOMINAL REGION IS BULGY,BIGGER,EXTENDED,BIGGER AND SOFT TO TOUCH.</vt:lpstr>
      <vt:lpstr>Harvesting of fishes in earthen pond</vt:lpstr>
      <vt:lpstr>PEGGING AND NETTING: two weeks  after liming the pond with phostoxin (having 57% aluminium phosphate) as chemical, we cut sticks into same sizes and we dug holes into the ground ,d sticks was inserted to various ends, we net the pond using twine to hold the peg together in rectaNGULAR FORM,IN ORDER TO ALLOW THE NET TO BE FIRM.</vt:lpstr>
      <vt:lpstr>CAPTURED FISHES FROM CONCRETE TANK</vt:lpstr>
      <vt:lpstr>Making of LOCAL FEEDS USING  PELLETIZING MACHINE: USED FOR CONVERTING FEED INGREDIENT THAT ARE IN MASH FORM INTO DRY PELLETS</vt:lpstr>
      <vt:lpstr>PowerPoint Presentation</vt:lpstr>
      <vt:lpstr>GrindING MACHINE: HERE LARGE CLUMPS AND FRAGMENTS ARE REDUCED IN SIZE TO POWDERED FORM.</vt:lpstr>
      <vt:lpstr>MIXING MACHINE:ARE USED IN FEEDMILL FOR THE MIXING OF FEED INGREDIENTS AND PREMIX.</vt:lpstr>
      <vt:lpstr>POULTRY HATCHERY</vt:lpstr>
    </vt:vector>
  </TitlesOfParts>
  <Company>Hewlett-Packard</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Federal university of agriculture abeokuta</dc:title>
  <dc:creator>Mr Kayode Olaoye</dc:creator>
  <cp:lastModifiedBy>olamilekan egunjobi</cp:lastModifiedBy>
  <cp:revision>73</cp:revision>
  <dcterms:created xsi:type="dcterms:W3CDTF">2020-01-13T12:08:56Z</dcterms:created>
  <dcterms:modified xsi:type="dcterms:W3CDTF">2020-01-14T14:58:07Z</dcterms:modified>
</cp:coreProperties>
</file>